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6E3D0-28DC-416D-831C-18D1737CE739}" type="datetimeFigureOut">
              <a:rPr lang="en-US" smtClean="0"/>
              <a:t>08-11-2021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B61B6-D2B2-4C95-9565-D95CE34F53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5C3944-4B68-445B-8501-AB8E09044B6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3B4E-4AE2-41F8-9983-A8115A0E5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NEISSERIA GONORRHOEAE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Dr. R. Bindhusaran, Associate professor</a:t>
            </a:r>
          </a:p>
          <a:p>
            <a:pPr marR="0"/>
            <a:r>
              <a:rPr lang="en-US" smtClean="0"/>
              <a:t>DEPT OF PATHOLOGY,SKHMC , Kulasekharam</a:t>
            </a:r>
          </a:p>
          <a:p>
            <a:pPr marR="0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b="1" u="sng" smtClean="0"/>
              <a:t>Pathogenesis:</a:t>
            </a:r>
          </a:p>
          <a:p>
            <a:pPr>
              <a:buFont typeface="Wingdings" pitchFamily="2" charset="2"/>
              <a:buNone/>
            </a:pPr>
            <a:endParaRPr lang="en-US" altLang="en-US" b="1" u="sng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Gonococci adhere to epithelial cells of urethra or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      other mucosal surface through pili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Cocci penetrate through the intercellular space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They reach the sub epithelial connective tissue &amp;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               causes inflammation 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      Leads to clinical manifestations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b="1" u="sng" smtClean="0">
                <a:solidFill>
                  <a:srgbClr val="FFFF00"/>
                </a:solidFill>
              </a:rPr>
              <a:t>Incubation period:</a:t>
            </a:r>
            <a:r>
              <a:rPr lang="en-US" altLang="en-US" smtClean="0">
                <a:solidFill>
                  <a:srgbClr val="FFFF00"/>
                </a:solidFill>
              </a:rPr>
              <a:t> 2-8 days.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038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u="sng" smtClean="0"/>
              <a:t>CLINICAL FEATURES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</a:rPr>
              <a:t>A) </a:t>
            </a:r>
            <a:r>
              <a:rPr lang="en-US" altLang="en-US" u="sng" smtClean="0">
                <a:solidFill>
                  <a:srgbClr val="FFFF00"/>
                </a:solidFill>
              </a:rPr>
              <a:t>In men: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The disease starts as an acute urethritis with 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                  mucopurulent discharge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The infection extends to the prostate, seminal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                  vesicles &amp; epididymis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In some it may become chronic urethritis leading to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                     stricture formation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The infection may spread to the periurethral tissues,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causing abscesses &amp; multiple discharging sinuses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mtClean="0"/>
              <a:t>                        (Watercan perineum)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191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1910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191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1" grpId="0" animBg="1"/>
      <p:bldP spid="112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B) </a:t>
            </a:r>
            <a:r>
              <a:rPr lang="en-US" altLang="en-US" u="sng" smtClean="0"/>
              <a:t>In women</a:t>
            </a:r>
            <a:r>
              <a:rPr lang="en-US" altLang="en-US" smtClean="0"/>
              <a:t>: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The initial infection is urethritis &amp; cervicitis but vaginitis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does not occur in adult female (vulvovaginitis can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           occur in prepubertal girls) 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The infection may extend to Bartholin’s glands,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endometrium &amp; fallopian tubes causing 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solidFill>
                  <a:srgbClr val="FF9900"/>
                </a:solidFill>
              </a:rPr>
              <a:t>          P</a:t>
            </a:r>
            <a:r>
              <a:rPr lang="en-US" altLang="en-US" b="1" smtClean="0"/>
              <a:t>elvic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FF9900"/>
                </a:solidFill>
              </a:rPr>
              <a:t>I</a:t>
            </a:r>
            <a:r>
              <a:rPr lang="en-US" altLang="en-US" b="1" smtClean="0"/>
              <a:t>nflammatory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FF9900"/>
                </a:solidFill>
              </a:rPr>
              <a:t>D</a:t>
            </a:r>
            <a:r>
              <a:rPr lang="en-US" altLang="en-US" b="1" smtClean="0"/>
              <a:t>isease</a:t>
            </a:r>
            <a:r>
              <a:rPr lang="en-US" altLang="en-US" smtClean="0"/>
              <a:t> (</a:t>
            </a:r>
            <a:r>
              <a:rPr lang="en-US" altLang="en-US" b="1" smtClean="0">
                <a:solidFill>
                  <a:srgbClr val="FF9900"/>
                </a:solidFill>
              </a:rPr>
              <a:t>PID</a:t>
            </a:r>
            <a:r>
              <a:rPr lang="en-US" altLang="en-US" smtClean="0"/>
              <a:t>)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Rarely peritonitis may develop with perihepatic    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      inflammation (Fitz-Hugh-Curtis syndrome)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343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3434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C) </a:t>
            </a:r>
            <a:r>
              <a:rPr lang="en-US" altLang="en-US" sz="3600" u="sng" smtClean="0"/>
              <a:t>In both the sexes</a:t>
            </a:r>
            <a:r>
              <a:rPr lang="en-US" altLang="en-US" sz="3600" smtClean="0"/>
              <a:t>: Proctitis, pharyngitis,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conjunctivitis, bacteraemia which may lead to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metastatic infection such as arthritis,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endocarditis, meningitis, pyemia &amp; skin rashes.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360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D) </a:t>
            </a:r>
            <a:r>
              <a:rPr lang="en-US" altLang="en-US" sz="3600" u="sng" smtClean="0"/>
              <a:t>In neonates</a:t>
            </a:r>
            <a:r>
              <a:rPr lang="en-US" altLang="en-US" sz="3600" smtClean="0"/>
              <a:t>: </a:t>
            </a:r>
            <a:r>
              <a:rPr lang="en-US" altLang="en-US" sz="3600" b="1" smtClean="0">
                <a:solidFill>
                  <a:srgbClr val="FF9900"/>
                </a:solidFill>
              </a:rPr>
              <a:t>Opthalmia neonatorum</a:t>
            </a:r>
            <a:r>
              <a:rPr lang="en-US" altLang="en-US" sz="3600" smtClean="0"/>
              <a:t> (a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nonvenereal gonococcal conjunctivitis in the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newborn) results from direct infection during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600" smtClean="0"/>
              <a:t>passage through birth canal.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60400" indent="-660400">
              <a:buFont typeface="Wingdings" pitchFamily="2" charset="2"/>
              <a:buNone/>
            </a:pPr>
            <a:r>
              <a:rPr lang="en-US" altLang="en-US" b="1" u="sng" smtClean="0"/>
              <a:t>LABORATORY DIAGNOSIS:</a:t>
            </a:r>
          </a:p>
          <a:p>
            <a:pPr marL="660400" indent="-660400">
              <a:buFont typeface="Wingdings" pitchFamily="2" charset="2"/>
              <a:buNone/>
            </a:pPr>
            <a:endParaRPr lang="en-US" altLang="en-US" b="1" u="sng" smtClean="0"/>
          </a:p>
          <a:p>
            <a:pPr marL="660400" indent="-660400">
              <a:buFont typeface="Wingdings" pitchFamily="2" charset="2"/>
              <a:buNone/>
            </a:pPr>
            <a:r>
              <a:rPr lang="en-US" altLang="en-US" b="1" u="sng" smtClean="0"/>
              <a:t>Specimens collected:</a:t>
            </a:r>
          </a:p>
          <a:p>
            <a:pPr marL="660400" indent="-660400">
              <a:buFont typeface="Wingdings" pitchFamily="2" charset="2"/>
              <a:buNone/>
            </a:pPr>
            <a:r>
              <a:rPr lang="en-US" altLang="en-US" smtClean="0"/>
              <a:t>A) </a:t>
            </a:r>
            <a:r>
              <a:rPr lang="en-US" altLang="en-US" u="sng" smtClean="0"/>
              <a:t>In men</a:t>
            </a:r>
            <a:r>
              <a:rPr lang="en-US" altLang="en-US" smtClean="0"/>
              <a:t>:</a:t>
            </a:r>
          </a:p>
          <a:p>
            <a:pPr marL="660400" indent="-660400">
              <a:buFont typeface="Wingdings" pitchFamily="2" charset="2"/>
              <a:buNone/>
            </a:pPr>
            <a:r>
              <a:rPr lang="en-US" altLang="en-US" smtClean="0"/>
              <a:t>a) Acute infection- Urethral discharge</a:t>
            </a:r>
          </a:p>
          <a:p>
            <a:pPr marL="660400" indent="-660400">
              <a:buFont typeface="Wingdings" pitchFamily="2" charset="2"/>
              <a:buNone/>
            </a:pPr>
            <a:r>
              <a:rPr lang="en-US" altLang="en-US" smtClean="0"/>
              <a:t>b) Chronic infection- </a:t>
            </a:r>
          </a:p>
          <a:p>
            <a:pPr marL="660400" indent="-660400">
              <a:buFont typeface="Wingdings" pitchFamily="2" charset="2"/>
              <a:buAutoNum type="romanLcParenR"/>
            </a:pPr>
            <a:r>
              <a:rPr lang="en-US" altLang="en-US" smtClean="0"/>
              <a:t>Morning drop</a:t>
            </a:r>
          </a:p>
          <a:p>
            <a:pPr marL="660400" indent="-660400">
              <a:buFont typeface="Wingdings" pitchFamily="2" charset="2"/>
              <a:buAutoNum type="romanLcParenR"/>
            </a:pPr>
            <a:r>
              <a:rPr lang="en-US" altLang="en-US" smtClean="0"/>
              <a:t>Discharge collected after prostatic massage</a:t>
            </a:r>
          </a:p>
          <a:p>
            <a:pPr marL="660400" indent="-660400">
              <a:buFont typeface="Wingdings" pitchFamily="2" charset="2"/>
              <a:buAutoNum type="romanLcParenR"/>
            </a:pPr>
            <a:r>
              <a:rPr lang="en-US" altLang="en-US" smtClean="0"/>
              <a:t>Centrifuged deposit of urine</a:t>
            </a:r>
          </a:p>
          <a:p>
            <a:pPr marL="660400" indent="-660400">
              <a:buFont typeface="Wingdings" pitchFamily="2" charset="2"/>
              <a:buNone/>
            </a:pPr>
            <a:r>
              <a:rPr lang="en-US" altLang="en-US" smtClean="0"/>
              <a:t>B) </a:t>
            </a:r>
            <a:r>
              <a:rPr lang="en-US" altLang="en-US" u="sng" smtClean="0"/>
              <a:t>In women:</a:t>
            </a:r>
          </a:p>
          <a:p>
            <a:pPr marL="660400" indent="-660400">
              <a:buFont typeface="Wingdings" pitchFamily="2" charset="2"/>
              <a:buAutoNum type="romanLcParenR"/>
            </a:pPr>
            <a:r>
              <a:rPr lang="en-US" altLang="en-US" smtClean="0"/>
              <a:t>Urethral discharge</a:t>
            </a:r>
          </a:p>
          <a:p>
            <a:pPr marL="660400" indent="-660400">
              <a:buFont typeface="Wingdings" pitchFamily="2" charset="2"/>
              <a:buAutoNum type="romanLcParenR"/>
            </a:pPr>
            <a:r>
              <a:rPr lang="en-US" altLang="en-US" smtClean="0"/>
              <a:t>Cervical swabs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C) </a:t>
            </a:r>
            <a:r>
              <a:rPr lang="en-US" altLang="en-US" u="sng" smtClean="0"/>
              <a:t>In both the sexes</a:t>
            </a:r>
            <a:r>
              <a:rPr lang="en-US" altLang="en-US" smtClean="0"/>
              <a:t>: Blood, CSF, synovial fluid,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throat swab, rectal swab &amp; material from skin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rashes.</a:t>
            </a:r>
          </a:p>
          <a:p>
            <a:pPr>
              <a:buFont typeface="Wingdings" pitchFamily="2" charset="2"/>
              <a:buNone/>
            </a:pPr>
            <a:r>
              <a:rPr lang="en-US" altLang="en-US" b="1" u="sng" smtClean="0"/>
              <a:t>Transport:</a:t>
            </a:r>
            <a:r>
              <a:rPr lang="en-US" altLang="en-US" smtClean="0"/>
              <a:t> If there is delay in processing than the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specimens should be sent in “ Stuart’s medium”.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5181600" cy="609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Methods of examination:</a:t>
            </a:r>
            <a:endParaRPr lang="en-US" altLang="en-US" smtClean="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28600" y="1066800"/>
            <a:ext cx="41148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A) </a:t>
            </a:r>
            <a:r>
              <a:rPr lang="en-US" altLang="en-US" sz="3200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Direct microscopy:</a:t>
            </a:r>
          </a:p>
          <a:p>
            <a:pPr>
              <a:defRPr/>
            </a:pPr>
            <a:endParaRPr lang="en-US" alt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1. Gram staining: 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Smear provides a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presumptive evidence 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of gonorrhea in men.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Gram negative 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diplococci are found.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But it is unreliable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 women.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B) </a:t>
            </a:r>
            <a:r>
              <a:rPr lang="en-US" altLang="en-US" u="sng" smtClean="0"/>
              <a:t>Culture</a:t>
            </a:r>
            <a:r>
              <a:rPr lang="en-US" altLang="en-US" smtClean="0"/>
              <a:t>: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Media used: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Colony morphology: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Gram’s smear: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Reveals Gram negative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cocci in pairs with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adjacent sides concave.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r>
              <a:rPr lang="en-US" altLang="en-US" smtClean="0"/>
              <a:t>Biochemical reactions: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660400" indent="-660400">
              <a:buFont typeface="Wingdings" pitchFamily="2" charset="2"/>
              <a:buNone/>
            </a:pPr>
            <a:r>
              <a:rPr lang="en-US" altLang="en-US" smtClean="0"/>
              <a:t>C) </a:t>
            </a:r>
            <a:r>
              <a:rPr lang="en-US" altLang="en-US" u="sng" smtClean="0"/>
              <a:t>Serology</a:t>
            </a:r>
            <a:r>
              <a:rPr lang="en-US" altLang="en-US" smtClean="0"/>
              <a:t>: </a:t>
            </a:r>
          </a:p>
          <a:p>
            <a:pPr marL="660400" indent="-660400">
              <a:buFont typeface="Wingdings" pitchFamily="2" charset="2"/>
              <a:buNone/>
            </a:pPr>
            <a:endParaRPr lang="en-US" altLang="en-US" smtClean="0"/>
          </a:p>
          <a:p>
            <a:pPr marL="660400" indent="-660400"/>
            <a:r>
              <a:rPr lang="en-US" altLang="en-US" smtClean="0"/>
              <a:t>Complement fixation test, </a:t>
            </a:r>
          </a:p>
          <a:p>
            <a:pPr marL="660400" indent="-660400"/>
            <a:endParaRPr lang="en-US" altLang="en-US" smtClean="0"/>
          </a:p>
          <a:p>
            <a:pPr marL="660400" indent="-660400"/>
            <a:r>
              <a:rPr lang="en-US" altLang="en-US" smtClean="0"/>
              <a:t>Precipitation, </a:t>
            </a:r>
          </a:p>
          <a:p>
            <a:pPr marL="660400" indent="-660400"/>
            <a:endParaRPr lang="en-US" altLang="en-US" smtClean="0"/>
          </a:p>
          <a:p>
            <a:pPr marL="660400" indent="-660400"/>
            <a:r>
              <a:rPr lang="en-US" altLang="en-US" smtClean="0"/>
              <a:t>Passive agglutination, </a:t>
            </a:r>
          </a:p>
          <a:p>
            <a:pPr marL="660400" indent="-660400"/>
            <a:endParaRPr lang="en-US" altLang="en-US" smtClean="0"/>
          </a:p>
          <a:p>
            <a:pPr marL="660400" indent="-660400"/>
            <a:r>
              <a:rPr lang="en-US" altLang="en-US" smtClean="0"/>
              <a:t>Immunofluorescence, </a:t>
            </a:r>
          </a:p>
          <a:p>
            <a:pPr marL="660400" indent="-660400">
              <a:buFont typeface="Wingdings" pitchFamily="2" charset="2"/>
              <a:buNone/>
            </a:pPr>
            <a:endParaRPr lang="en-US" altLang="en-US" smtClean="0"/>
          </a:p>
          <a:p>
            <a:pPr marL="660400" indent="-660400"/>
            <a:r>
              <a:rPr lang="en-US" altLang="en-US" smtClean="0"/>
              <a:t>Radioimmunoassay.</a:t>
            </a:r>
          </a:p>
          <a:p>
            <a:pPr marL="660400" indent="-660400">
              <a:buFont typeface="Wingdings" pitchFamily="2" charset="2"/>
              <a:buAutoNum type="romanLcParenR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smtClean="0"/>
              <a:t>EPIDEMIOLOGY:</a:t>
            </a:r>
          </a:p>
          <a:p>
            <a:pPr>
              <a:buFont typeface="Wingdings" pitchFamily="2" charset="2"/>
              <a:buNone/>
            </a:pPr>
            <a:endParaRPr lang="en-US" altLang="en-US" b="1" u="sng" smtClean="0"/>
          </a:p>
          <a:p>
            <a:r>
              <a:rPr lang="en-US" altLang="en-US" smtClean="0"/>
              <a:t>Gonorrhoea is an exclusively human disease.</a:t>
            </a:r>
          </a:p>
          <a:p>
            <a:endParaRPr lang="en-US" altLang="en-US" smtClean="0"/>
          </a:p>
          <a:p>
            <a:r>
              <a:rPr lang="en-US" altLang="en-US" smtClean="0"/>
              <a:t>The only source of infection is a human carrier or less often a patient.</a:t>
            </a:r>
          </a:p>
          <a:p>
            <a:endParaRPr lang="en-US" altLang="en-US" smtClean="0"/>
          </a:p>
          <a:p>
            <a:r>
              <a:rPr lang="en-US" altLang="en-US" smtClean="0"/>
              <a:t>Asymptomatic carriage in women makes them a reservoir to spread infection among their male contact.</a:t>
            </a:r>
          </a:p>
          <a:p>
            <a:endParaRPr lang="en-US" altLang="en-US" smtClean="0"/>
          </a:p>
          <a:p>
            <a:r>
              <a:rPr lang="en-US" altLang="en-US" smtClean="0"/>
              <a:t>Gonorrhoea is an venereal disease (STD).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 b="1" i="1" u="sng" smtClean="0"/>
              <a:t>Neisseria gonorrhoeae </a:t>
            </a:r>
            <a:r>
              <a:rPr lang="en-US" altLang="en-US" sz="3600" b="1" u="sng" smtClean="0"/>
              <a:t>(Gonococcus)</a:t>
            </a:r>
            <a:endParaRPr lang="en-US" altLang="en-US" sz="3600" b="1" i="1" u="sng" smtClean="0"/>
          </a:p>
          <a:p>
            <a:pPr>
              <a:buFont typeface="Wingdings" pitchFamily="2" charset="2"/>
              <a:buNone/>
            </a:pPr>
            <a:endParaRPr lang="en-US" altLang="en-US" sz="3600" smtClean="0"/>
          </a:p>
          <a:p>
            <a:r>
              <a:rPr lang="en-US" altLang="en-US" smtClean="0"/>
              <a:t>N. gonorrhoeae causes the sexually transmitted disease </a:t>
            </a:r>
            <a:r>
              <a:rPr lang="en-US" altLang="en-US" b="1" smtClean="0">
                <a:solidFill>
                  <a:srgbClr val="FF9900"/>
                </a:solidFill>
              </a:rPr>
              <a:t>gonorrhoea</a:t>
            </a:r>
            <a:r>
              <a:rPr lang="en-US" altLang="en-US" smtClean="0"/>
              <a:t>.</a:t>
            </a:r>
          </a:p>
          <a:p>
            <a:pPr>
              <a:buFont typeface="Wingdings" pitchFamily="2" charset="2"/>
              <a:buNone/>
            </a:pPr>
            <a:endParaRPr lang="en-US" altLang="en-US" smtClean="0">
              <a:solidFill>
                <a:srgbClr val="663300"/>
              </a:solidFill>
            </a:endParaRPr>
          </a:p>
          <a:p>
            <a:r>
              <a:rPr lang="en-US" altLang="en-US" smtClean="0"/>
              <a:t>The gonococcus was first described by Neisser in 1879 in gonorrheal pus.</a:t>
            </a:r>
          </a:p>
          <a:p>
            <a:endParaRPr lang="en-US" altLang="en-US" smtClean="0"/>
          </a:p>
          <a:p>
            <a:r>
              <a:rPr lang="en-US" altLang="en-US" smtClean="0"/>
              <a:t>Gonococci resemble meningococci very closely in many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smtClean="0"/>
              <a:t>PROPHYLAXIS:</a:t>
            </a:r>
          </a:p>
          <a:p>
            <a:pPr>
              <a:buFont typeface="Wingdings" pitchFamily="2" charset="2"/>
              <a:buNone/>
            </a:pPr>
            <a:endParaRPr lang="en-US" altLang="en-US" b="1" u="sng" smtClean="0"/>
          </a:p>
          <a:p>
            <a:r>
              <a:rPr lang="en-US" altLang="en-US" smtClean="0"/>
              <a:t>Early detection of cases,</a:t>
            </a:r>
          </a:p>
          <a:p>
            <a:endParaRPr lang="en-US" altLang="en-US" smtClean="0"/>
          </a:p>
          <a:p>
            <a:r>
              <a:rPr lang="en-US" altLang="en-US" smtClean="0"/>
              <a:t>Tracing of contacts,</a:t>
            </a:r>
          </a:p>
          <a:p>
            <a:endParaRPr lang="en-US" altLang="en-US" smtClean="0"/>
          </a:p>
          <a:p>
            <a:r>
              <a:rPr lang="en-US" altLang="en-US" smtClean="0"/>
              <a:t>Health education,</a:t>
            </a:r>
          </a:p>
          <a:p>
            <a:endParaRPr lang="en-US" altLang="en-US" smtClean="0"/>
          </a:p>
          <a:p>
            <a:r>
              <a:rPr lang="en-US" altLang="en-US" smtClean="0"/>
              <a:t>General measures,</a:t>
            </a:r>
          </a:p>
          <a:p>
            <a:endParaRPr lang="en-US" altLang="en-US" smtClean="0"/>
          </a:p>
          <a:p>
            <a:r>
              <a:rPr lang="en-US" altLang="en-US" smtClean="0"/>
              <a:t>Vaccination has no role in prophylaxis.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NONGONOCOCCAL (NONSPECIFIC) URETHRITIS</a:t>
            </a:r>
          </a:p>
          <a:p>
            <a:pPr marL="609600" indent="-609600">
              <a:buFont typeface="Arial" charset="0"/>
              <a:buChar char="•"/>
            </a:pPr>
            <a:r>
              <a:rPr lang="en-US" altLang="en-US" smtClean="0"/>
              <a:t>Urethritis due to causative agents other than gonococcus.</a:t>
            </a:r>
          </a:p>
          <a:p>
            <a:pPr marL="609600" indent="-609600">
              <a:buFont typeface="Arial" charset="0"/>
              <a:buChar char="•"/>
            </a:pPr>
            <a:r>
              <a:rPr lang="en-US" altLang="en-US" smtClean="0"/>
              <a:t>Etiology: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a) Bacteria- Chlamydia trachomatis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                    Mycoplasma urealyticum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                    Ureaplasma urealyticum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b) Parasites- Trichomonas vaginalis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c) Viruses- Herpes simplex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                  Cytomegalovirus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 d) Fungi- Candida</a:t>
            </a:r>
          </a:p>
          <a:p>
            <a:pPr marL="609600" indent="-609600">
              <a:buFont typeface="Arial" charset="0"/>
              <a:buChar char="•"/>
            </a:pPr>
            <a:r>
              <a:rPr lang="en-US" altLang="en-US" smtClean="0"/>
              <a:t>NGU can be a part of Reiter’s syndrome- a clinical condition characterized by urethritis, arthritis &amp; conjunctivitis.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smtClean="0"/>
              <a:t>MORPHOLOGY:</a:t>
            </a:r>
          </a:p>
          <a:p>
            <a:r>
              <a:rPr lang="en-US" altLang="en-US" smtClean="0"/>
              <a:t>Gram negative diplococci with adjacent sides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concave, being typically kidney shaped.</a:t>
            </a:r>
          </a:p>
          <a:p>
            <a:r>
              <a:rPr lang="en-US" altLang="en-US" smtClean="0"/>
              <a:t>They possess pili on their surface.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b="1" u="sng" dirty="0"/>
              <a:t>CULTURE &amp; CULTURAL CHARACTERISTICS: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b="1" u="sng" dirty="0"/>
          </a:p>
          <a:p>
            <a:pPr marL="365760" indent="-25603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Gonococci are fastidious organisms do not grow on ordinary culture media.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They </a:t>
            </a:r>
            <a:r>
              <a:rPr lang="en-US" altLang="en-US" dirty="0"/>
              <a:t>are aerobic but may grow anaerobically also.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optimum temperature for growth is 35-36°C &amp; optimum pH is 7.2-7.6.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It </a:t>
            </a:r>
            <a:r>
              <a:rPr lang="en-US" altLang="en-US" dirty="0"/>
              <a:t>is essential to provide 5-10% CO2.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b="1" u="sng" dirty="0" smtClean="0"/>
              <a:t>Media used: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b="1" u="sng" dirty="0" smtClean="0"/>
          </a:p>
          <a:p>
            <a:pPr marL="514350" indent="-514350" fontAlgn="auto"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en-US" altLang="en-US" dirty="0" smtClean="0"/>
              <a:t>Non selective media: Chocolate agar,(culture medium prepared with heated blood which gives a chocolate color)</a:t>
            </a:r>
            <a:r>
              <a:rPr lang="en-US" altLang="en-US" dirty="0"/>
              <a:t>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 Mueller-Hinton agar.                                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b) Selective media: Thayer Martin medium with antibiotics (Vancomycin, </a:t>
            </a:r>
            <a:r>
              <a:rPr lang="en-US" altLang="en-US" dirty="0" err="1" smtClean="0"/>
              <a:t>Colistin</a:t>
            </a:r>
            <a:r>
              <a:rPr lang="en-US" altLang="en-US" dirty="0" smtClean="0"/>
              <a:t> &amp; Nystatin.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smtClean="0"/>
              <a:t>Colony morphology: </a:t>
            </a:r>
            <a:r>
              <a:rPr lang="en-US" altLang="en-US" smtClean="0"/>
              <a:t>Colonies are small, round, translucent, convex or slightly umbonate with finely granular surface &amp; lobate margins.</a:t>
            </a:r>
            <a:endParaRPr lang="en-US" altLang="en-US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Biochemical reactions: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b="1" u="sng" smtClean="0"/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altLang="en-US" smtClean="0"/>
              <a:t>Oxidase test: Positive</a:t>
            </a:r>
          </a:p>
          <a:p>
            <a:pPr marL="609600" indent="-609600">
              <a:buFont typeface="Wingdings" pitchFamily="2" charset="2"/>
              <a:buAutoNum type="arabicParenR"/>
            </a:pPr>
            <a:endParaRPr lang="en-US" altLang="en-US" smtClean="0"/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altLang="en-US" smtClean="0"/>
              <a:t>Ferments only glucose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     but not maltose.</a:t>
            </a:r>
          </a:p>
          <a:p>
            <a:pPr marL="609600" indent="-609600">
              <a:buFont typeface="Wingdings" pitchFamily="2" charset="2"/>
              <a:buAutoNum type="arabicParenR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PATHOGENICITY: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b="1" u="sng" smtClean="0"/>
          </a:p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Source of infection: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1. Asymptomatic carriers</a:t>
            </a:r>
          </a:p>
          <a:p>
            <a:pPr marL="609600" indent="-609600">
              <a:buFontTx/>
              <a:buNone/>
            </a:pPr>
            <a:r>
              <a:rPr lang="en-US" altLang="en-US" smtClean="0"/>
              <a:t>2. Patients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b="1" u="sng" smtClean="0"/>
          </a:p>
          <a:p>
            <a:pPr marL="609600" indent="-609600">
              <a:buFont typeface="Wingdings" pitchFamily="2" charset="2"/>
              <a:buNone/>
            </a:pPr>
            <a:r>
              <a:rPr lang="en-US" altLang="en-US" b="1" u="sng" smtClean="0"/>
              <a:t>Mode of infection: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1. Venereal infection (sexual contact)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/>
              <a:t>2. Nonvenereal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u="sng" smtClean="0"/>
              <a:t>Antigenic structure &amp; virulence factors:</a:t>
            </a:r>
          </a:p>
          <a:p>
            <a:pPr>
              <a:buFont typeface="Wingdings" pitchFamily="2" charset="2"/>
              <a:buNone/>
            </a:pPr>
            <a:endParaRPr lang="en-US" altLang="en-US" b="1" u="sng" smtClean="0"/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solidFill>
                  <a:srgbClr val="FFFF00"/>
                </a:solidFill>
              </a:rPr>
              <a:t>1. Pili: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They help in adherence of bacteria to host epithelial cells &amp; they are antiphagocytic.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solidFill>
                  <a:srgbClr val="FFFF00"/>
                </a:solidFill>
              </a:rPr>
              <a:t>2. Lipooligosaccharide: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Endotoxic.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solidFill>
                  <a:srgbClr val="FFFF00"/>
                </a:solidFill>
              </a:rPr>
              <a:t>3. Outer membrane proteins: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3 types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a) Protein I (por)- it is a porin &amp; helps in adherence.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b) Protein II (opa)- helps in adherence.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c) Protein III (rmp)- it is associated with protein I.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solidFill>
                  <a:srgbClr val="FFFF00"/>
                </a:solidFill>
              </a:rPr>
              <a:t>4. IgA1 protease: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Splits &amp; inactivates IgA.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869</Words>
  <Application>Microsoft Office PowerPoint</Application>
  <PresentationFormat>On-screen Show (4:3)</PresentationFormat>
  <Paragraphs>182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NEISSERIA GONORRHOEAE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NEISSERIA GONORRHOEAE</dc:title>
  <dc:creator>New</dc:creator>
  <cp:lastModifiedBy>New</cp:lastModifiedBy>
  <cp:revision>1</cp:revision>
  <dcterms:created xsi:type="dcterms:W3CDTF">2006-08-16T00:00:00Z</dcterms:created>
  <dcterms:modified xsi:type="dcterms:W3CDTF">2021-11-08T10:49:09Z</dcterms:modified>
</cp:coreProperties>
</file>